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88" r:id="rId2"/>
    <p:sldId id="389" r:id="rId3"/>
    <p:sldId id="274" r:id="rId4"/>
    <p:sldId id="289" r:id="rId5"/>
    <p:sldId id="290" r:id="rId6"/>
    <p:sldId id="291" r:id="rId7"/>
    <p:sldId id="275" r:id="rId8"/>
    <p:sldId id="277" r:id="rId9"/>
    <p:sldId id="278" r:id="rId10"/>
    <p:sldId id="279" r:id="rId11"/>
    <p:sldId id="292" r:id="rId12"/>
    <p:sldId id="280" r:id="rId13"/>
    <p:sldId id="312" r:id="rId14"/>
    <p:sldId id="281" r:id="rId15"/>
    <p:sldId id="298" r:id="rId16"/>
    <p:sldId id="299" r:id="rId17"/>
    <p:sldId id="297" r:id="rId18"/>
    <p:sldId id="300" r:id="rId19"/>
    <p:sldId id="301" r:id="rId20"/>
    <p:sldId id="283" r:id="rId21"/>
    <p:sldId id="276" r:id="rId22"/>
    <p:sldId id="294" r:id="rId23"/>
    <p:sldId id="285" r:id="rId24"/>
    <p:sldId id="295" r:id="rId25"/>
    <p:sldId id="287" r:id="rId26"/>
    <p:sldId id="288" r:id="rId27"/>
    <p:sldId id="305" r:id="rId28"/>
    <p:sldId id="306" r:id="rId29"/>
    <p:sldId id="307" r:id="rId30"/>
    <p:sldId id="282" r:id="rId31"/>
    <p:sldId id="284" r:id="rId32"/>
    <p:sldId id="286" r:id="rId33"/>
    <p:sldId id="308" r:id="rId34"/>
    <p:sldId id="390" r:id="rId35"/>
    <p:sldId id="391" r:id="rId36"/>
    <p:sldId id="392" r:id="rId37"/>
    <p:sldId id="393" r:id="rId38"/>
    <p:sldId id="394" r:id="rId39"/>
    <p:sldId id="395" r:id="rId40"/>
    <p:sldId id="396" r:id="rId41"/>
    <p:sldId id="397" r:id="rId42"/>
  </p:sldIdLst>
  <p:sldSz cx="12192000" cy="6858000"/>
  <p:notesSz cx="6858000" cy="9144000"/>
  <p:custDataLst>
    <p:tags r:id="rId44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EAA152C-EACB-4732-A90E-A8B132955F34}">
          <p14:sldIdLst>
            <p14:sldId id="388"/>
            <p14:sldId id="389"/>
          </p14:sldIdLst>
        </p14:section>
        <p14:section name="1. From lists/arrays to strings" id="{5880A78E-1ACD-4BEB-BF13-CA62B5C69D10}">
          <p14:sldIdLst>
            <p14:sldId id="274"/>
            <p14:sldId id="289"/>
            <p14:sldId id="290"/>
            <p14:sldId id="291"/>
          </p14:sldIdLst>
        </p14:section>
        <p14:section name="2. The + and * operators" id="{0F8AA56B-E23E-4C6D-8D3A-B01E41657869}">
          <p14:sldIdLst>
            <p14:sldId id="275"/>
          </p14:sldIdLst>
        </p14:section>
        <p14:section name="3. Calling, indexing, slicing" id="{71D19DE5-BCC3-455D-A8F6-FB2F4E60847F}">
          <p14:sldIdLst>
            <p14:sldId id="277"/>
          </p14:sldIdLst>
        </p14:section>
        <p14:section name="4. Updating and unmutable type" id="{68422A9B-1FB1-4CE3-A5EC-A58C4C825D39}">
          <p14:sldIdLst>
            <p14:sldId id="278"/>
          </p14:sldIdLst>
        </p14:section>
        <p14:section name="5. Replacing a substring in a string" id="{45B3CF79-2035-4E91-ADA4-2C98BAC8DA66}">
          <p14:sldIdLst>
            <p14:sldId id="279"/>
          </p14:sldIdLst>
        </p14:section>
        <p14:section name="6. Traversing a string" id="{F612EDBF-0392-4B7A-8E4F-167953412D2F}">
          <p14:sldIdLst>
            <p14:sldId id="292"/>
            <p14:sldId id="280"/>
            <p14:sldId id="312"/>
          </p14:sldIdLst>
        </p14:section>
        <p14:section name="7. Membership in operator" id="{55FBE1AC-2977-4677-9DD8-DDDA81D06722}">
          <p14:sldIdLst>
            <p14:sldId id="281"/>
          </p14:sldIdLst>
        </p14:section>
        <p14:section name="Activity 1" id="{4820FF76-EB71-4AA9-9E2B-769E20B664DB}">
          <p14:sldIdLst>
            <p14:sldId id="298"/>
          </p14:sldIdLst>
        </p14:section>
        <p14:section name="Activity 2" id="{6C6D0FD6-92A6-447C-9ADC-AC613AC75034}">
          <p14:sldIdLst>
            <p14:sldId id="299"/>
            <p14:sldId id="297"/>
          </p14:sldIdLst>
        </p14:section>
        <p14:section name="Activity 3" id="{8CFA8C32-8958-449D-81D8-D421FF83292F}">
          <p14:sldIdLst>
            <p14:sldId id="300"/>
            <p14:sldId id="301"/>
          </p14:sldIdLst>
        </p14:section>
        <p14:section name="8. Booleans comparisons on strings" id="{808ED6FA-E016-4B09-8A6A-BE54DF4AEB53}">
          <p14:sldIdLst>
            <p14:sldId id="283"/>
          </p14:sldIdLst>
        </p14:section>
        <p14:section name="9. Printing and formatting" id="{55491837-DAA3-4060-B783-36E613A50FC5}">
          <p14:sldIdLst>
            <p14:sldId id="276"/>
            <p14:sldId id="294"/>
          </p14:sldIdLst>
        </p14:section>
        <p14:section name="10. Lists &lt;-&gt; Strings conversions" id="{D01F0F68-EF44-4BD9-9069-475B29514539}">
          <p14:sldIdLst>
            <p14:sldId id="285"/>
            <p14:sldId id="295"/>
          </p14:sldIdLst>
        </p14:section>
        <p14:section name="11. Splitting a string" id="{C7876911-9FBA-4912-80C4-FDB0A3B62AF3}">
          <p14:sldIdLst>
            <p14:sldId id="287"/>
          </p14:sldIdLst>
        </p14:section>
        <p14:section name="12. Characters types checks" id="{098C51F2-A366-418D-809F-A51F3DD7219F}">
          <p14:sldIdLst>
            <p14:sldId id="288"/>
          </p14:sldIdLst>
        </p14:section>
        <p14:section name="Activity 4" id="{0573C188-C64F-4C44-98FE-185F49DE26B0}">
          <p14:sldIdLst>
            <p14:sldId id="305"/>
          </p14:sldIdLst>
        </p14:section>
        <p14:section name="Activity 5" id="{F752E33E-8329-4B62-858E-0E74865A44B7}">
          <p14:sldIdLst>
            <p14:sldId id="306"/>
          </p14:sldIdLst>
        </p14:section>
        <p14:section name="RTFM" id="{82A43DEA-23DC-477F-BB73-5D2B59F7259C}">
          <p14:sldIdLst>
            <p14:sldId id="307"/>
          </p14:sldIdLst>
        </p14:section>
        <p14:section name="More stuff: Find method" id="{3DF2C06A-1FDA-4662-B9CC-9998073EA9EB}">
          <p14:sldIdLst>
            <p14:sldId id="282"/>
          </p14:sldIdLst>
        </p14:section>
        <p14:section name="More stuff: sorting" id="{5F9ED3BF-9AB0-4623-BEF9-FBE49B0A329D}">
          <p14:sldIdLst>
            <p14:sldId id="284"/>
          </p14:sldIdLst>
        </p14:section>
        <p14:section name="More stuff: Stripping a string" id="{6F2FB69C-2622-45BD-B822-F86459646B0B}">
          <p14:sldIdLst>
            <p14:sldId id="286"/>
            <p14:sldId id="308"/>
          </p14:sldIdLst>
        </p14:section>
        <p14:section name="Conclusion" id="{8FC5B4E0-8B82-44CE-8E2E-949C5DB81C7E}">
          <p14:sldIdLst>
            <p14:sldId id="390"/>
          </p14:sldIdLst>
        </p14:section>
        <p14:section name="Quiz" id="{385AB1DC-3EF2-4A10-8127-CC91BB8A441F}">
          <p14:sldIdLst>
            <p14:sldId id="391"/>
            <p14:sldId id="392"/>
            <p14:sldId id="393"/>
            <p14:sldId id="394"/>
            <p14:sldId id="395"/>
            <p14:sldId id="396"/>
            <p14:sldId id="39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4397B6A-3F2B-47E0-95FF-CDAB735BA6EA}"/>
    <pc:docChg chg="mod delSld modSld sldOrd addSection modSection">
      <pc:chgData name="Matthieu De Mari" userId="dfb708c9-d8dc-439f-9a3b-c772bf4a311c" providerId="ADAL" clId="{A4397B6A-3F2B-47E0-95FF-CDAB735BA6EA}" dt="2023-08-10T07:56:41.355" v="56" actId="17846"/>
      <pc:docMkLst>
        <pc:docMk/>
      </pc:docMkLst>
      <pc:sldChg chg="modSp mod">
        <pc:chgData name="Matthieu De Mari" userId="dfb708c9-d8dc-439f-9a3b-c772bf4a311c" providerId="ADAL" clId="{A4397B6A-3F2B-47E0-95FF-CDAB735BA6EA}" dt="2023-07-25T02:51:46.540" v="21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A4397B6A-3F2B-47E0-95FF-CDAB735BA6EA}" dt="2023-08-10T07:56:05.762" v="49" actId="20577"/>
        <pc:sldMkLst>
          <pc:docMk/>
          <pc:sldMk cId="2865792470" sldId="257"/>
        </pc:sldMkLst>
      </pc:sldChg>
      <pc:sldChg chg="modSp mod">
        <pc:chgData name="Matthieu De Mari" userId="dfb708c9-d8dc-439f-9a3b-c772bf4a311c" providerId="ADAL" clId="{A4397B6A-3F2B-47E0-95FF-CDAB735BA6EA}" dt="2023-08-10T07:56:10.927" v="53" actId="20577"/>
        <pc:sldMkLst>
          <pc:docMk/>
          <pc:sldMk cId="4036030196" sldId="273"/>
        </pc:sldMkLst>
      </pc:sldChg>
      <pc:sldChg chg="ord">
        <pc:chgData name="Matthieu De Mari" userId="dfb708c9-d8dc-439f-9a3b-c772bf4a311c" providerId="ADAL" clId="{A4397B6A-3F2B-47E0-95FF-CDAB735BA6EA}" dt="2023-08-10T07:55:15.519" v="43"/>
        <pc:sldMkLst>
          <pc:docMk/>
          <pc:sldMk cId="128148701" sldId="288"/>
        </pc:sldMkLst>
      </pc:sldChg>
      <pc:sldChg chg="del">
        <pc:chgData name="Matthieu De Mari" userId="dfb708c9-d8dc-439f-9a3b-c772bf4a311c" providerId="ADAL" clId="{A4397B6A-3F2B-47E0-95FF-CDAB735BA6EA}" dt="2023-08-10T07:54:09.975" v="39" actId="47"/>
        <pc:sldMkLst>
          <pc:docMk/>
          <pc:sldMk cId="590386869" sldId="296"/>
        </pc:sldMkLst>
      </pc:sldChg>
      <pc:sldChg chg="del">
        <pc:chgData name="Matthieu De Mari" userId="dfb708c9-d8dc-439f-9a3b-c772bf4a311c" providerId="ADAL" clId="{A4397B6A-3F2B-47E0-95FF-CDAB735BA6EA}" dt="2023-08-10T07:55:05.752" v="40" actId="47"/>
        <pc:sldMkLst>
          <pc:docMk/>
          <pc:sldMk cId="3320977073" sldId="303"/>
        </pc:sldMkLst>
      </pc:sldChg>
      <pc:sldChg chg="del">
        <pc:chgData name="Matthieu De Mari" userId="dfb708c9-d8dc-439f-9a3b-c772bf4a311c" providerId="ADAL" clId="{A4397B6A-3F2B-47E0-95FF-CDAB735BA6EA}" dt="2023-08-10T07:55:06.596" v="41" actId="47"/>
        <pc:sldMkLst>
          <pc:docMk/>
          <pc:sldMk cId="3734537803" sldId="304"/>
        </pc:sldMkLst>
      </pc:sldChg>
      <pc:sldChg chg="modSp mod">
        <pc:chgData name="Matthieu De Mari" userId="dfb708c9-d8dc-439f-9a3b-c772bf4a311c" providerId="ADAL" clId="{A4397B6A-3F2B-47E0-95FF-CDAB735BA6EA}" dt="2023-07-25T02:51:52.772" v="28" actId="20577"/>
        <pc:sldMkLst>
          <pc:docMk/>
          <pc:sldMk cId="1254648437" sldId="310"/>
        </pc:sldMkLst>
      </pc:sldChg>
    </pc:docChg>
  </pc:docChgLst>
  <pc:docChgLst>
    <pc:chgData name="Matthieu De Mari" userId="dfb708c9-d8dc-439f-9a3b-c772bf4a311c" providerId="ADAL" clId="{3B3519F6-D225-4B52-8EDD-EDC4E77CD653}"/>
    <pc:docChg chg="modSld">
      <pc:chgData name="Matthieu De Mari" userId="dfb708c9-d8dc-439f-9a3b-c772bf4a311c" providerId="ADAL" clId="{3B3519F6-D225-4B52-8EDD-EDC4E77CD653}" dt="2025-04-02T05:17:08.358" v="1" actId="20577"/>
      <pc:docMkLst>
        <pc:docMk/>
      </pc:docMkLst>
      <pc:sldChg chg="modSp mod">
        <pc:chgData name="Matthieu De Mari" userId="dfb708c9-d8dc-439f-9a3b-c772bf4a311c" providerId="ADAL" clId="{3B3519F6-D225-4B52-8EDD-EDC4E77CD653}" dt="2025-04-02T05:17:08.358" v="1" actId="20577"/>
        <pc:sldMkLst>
          <pc:docMk/>
          <pc:sldMk cId="3988044477" sldId="301"/>
        </pc:sldMkLst>
        <pc:spChg chg="mod">
          <ac:chgData name="Matthieu De Mari" userId="dfb708c9-d8dc-439f-9a3b-c772bf4a311c" providerId="ADAL" clId="{3B3519F6-D225-4B52-8EDD-EDC4E77CD653}" dt="2025-04-02T05:17:08.358" v="1" actId="20577"/>
          <ac:spMkLst>
            <pc:docMk/>
            <pc:sldMk cId="3988044477" sldId="301"/>
            <ac:spMk id="4" creationId="{A812F417-E2DA-40DD-9EBE-FA4786F5355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python.org/3/library/string.html#formatstring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32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31.png"/><Relationship Id="rId5" Type="http://schemas.openxmlformats.org/officeDocument/2006/relationships/tags" Target="../tags/tag6.xml"/><Relationship Id="rId10" Type="http://schemas.openxmlformats.org/officeDocument/2006/relationships/image" Target="../media/image30.svg"/><Relationship Id="rId4" Type="http://schemas.openxmlformats.org/officeDocument/2006/relationships/tags" Target="../tags/tag5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3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32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31.png"/><Relationship Id="rId5" Type="http://schemas.openxmlformats.org/officeDocument/2006/relationships/tags" Target="../tags/tag13.xml"/><Relationship Id="rId10" Type="http://schemas.openxmlformats.org/officeDocument/2006/relationships/image" Target="../media/image30.svg"/><Relationship Id="rId4" Type="http://schemas.openxmlformats.org/officeDocument/2006/relationships/tags" Target="../tags/tag12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3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32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1.png"/><Relationship Id="rId5" Type="http://schemas.openxmlformats.org/officeDocument/2006/relationships/tags" Target="../tags/tag20.xml"/><Relationship Id="rId10" Type="http://schemas.openxmlformats.org/officeDocument/2006/relationships/image" Target="../media/image30.svg"/><Relationship Id="rId4" Type="http://schemas.openxmlformats.org/officeDocument/2006/relationships/tags" Target="../tags/tag19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3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32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31.png"/><Relationship Id="rId5" Type="http://schemas.openxmlformats.org/officeDocument/2006/relationships/tags" Target="../tags/tag27.xml"/><Relationship Id="rId10" Type="http://schemas.openxmlformats.org/officeDocument/2006/relationships/image" Target="../media/image30.svg"/><Relationship Id="rId4" Type="http://schemas.openxmlformats.org/officeDocument/2006/relationships/tags" Target="../tags/tag26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3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32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1.png"/><Relationship Id="rId5" Type="http://schemas.openxmlformats.org/officeDocument/2006/relationships/tags" Target="../tags/tag34.xml"/><Relationship Id="rId10" Type="http://schemas.openxmlformats.org/officeDocument/2006/relationships/image" Target="../media/image30.svg"/><Relationship Id="rId4" Type="http://schemas.openxmlformats.org/officeDocument/2006/relationships/tags" Target="../tags/tag33.xml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12</a:t>
            </a:r>
            <a:br>
              <a:rPr lang="en-US" dirty="0"/>
            </a:br>
            <a:r>
              <a:rPr lang="en-US" dirty="0"/>
              <a:t>Everything about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5D2-5500-4102-89B2-8BEA31B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parts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B79C7-3C52-48D3-B005-973D0E4AA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Instead, the strings come with a </a:t>
            </a:r>
            <a:r>
              <a:rPr lang="en-US" b="1" dirty="0"/>
              <a:t>replace() </a:t>
            </a:r>
            <a:r>
              <a:rPr lang="en-US" dirty="0"/>
              <a:t>method.</a:t>
            </a:r>
          </a:p>
          <a:p>
            <a:r>
              <a:rPr lang="en-US" dirty="0"/>
              <a:t>Its two parameter are </a:t>
            </a:r>
            <a:r>
              <a:rPr lang="en-US" b="1" dirty="0"/>
              <a:t>strings</a:t>
            </a:r>
            <a:r>
              <a:rPr lang="en-US" dirty="0"/>
              <a:t> </a:t>
            </a:r>
            <a:r>
              <a:rPr lang="en-US" b="1" dirty="0"/>
              <a:t>s1</a:t>
            </a:r>
            <a:r>
              <a:rPr lang="en-US" dirty="0"/>
              <a:t> and </a:t>
            </a:r>
            <a:r>
              <a:rPr lang="en-US" b="1" dirty="0"/>
              <a:t>s2</a:t>
            </a:r>
            <a:r>
              <a:rPr lang="en-US" dirty="0"/>
              <a:t> and the method is applied on a </a:t>
            </a:r>
            <a:r>
              <a:rPr lang="en-US" b="1" dirty="0"/>
              <a:t>third</a:t>
            </a:r>
            <a:r>
              <a:rPr lang="en-US" dirty="0"/>
              <a:t>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</a:p>
          <a:p>
            <a:r>
              <a:rPr lang="en-US" dirty="0"/>
              <a:t>We </a:t>
            </a:r>
            <a:r>
              <a:rPr lang="en-US" b="1" u="sng" dirty="0"/>
              <a:t>need to catch the output</a:t>
            </a:r>
            <a:r>
              <a:rPr lang="en-US" dirty="0"/>
              <a:t>, which is a new string, consisting of the </a:t>
            </a:r>
            <a:r>
              <a:rPr lang="en-US" b="1" dirty="0"/>
              <a:t>third string s3</a:t>
            </a:r>
            <a:r>
              <a:rPr lang="en-US" dirty="0"/>
              <a:t>, where the substring </a:t>
            </a:r>
            <a:r>
              <a:rPr lang="en-US" b="1" dirty="0"/>
              <a:t>s1</a:t>
            </a:r>
            <a:r>
              <a:rPr lang="en-US" dirty="0"/>
              <a:t> has been replaced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replace() </a:t>
            </a:r>
            <a:r>
              <a:rPr lang="en-US" dirty="0"/>
              <a:t>method replaces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occurrences</a:t>
            </a:r>
            <a:r>
              <a:rPr lang="en-US" dirty="0"/>
              <a:t> of </a:t>
            </a:r>
            <a:r>
              <a:rPr lang="en-US" b="1" dirty="0"/>
              <a:t>s1</a:t>
            </a:r>
            <a:r>
              <a:rPr lang="en-US" dirty="0"/>
              <a:t> in </a:t>
            </a:r>
            <a:r>
              <a:rPr lang="en-US" b="1" dirty="0"/>
              <a:t>s3</a:t>
            </a:r>
            <a:r>
              <a:rPr lang="en-US" dirty="0"/>
              <a:t>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38D8-203C-4852-9A23-34683712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60408" r="26454" b="27592"/>
          <a:stretch/>
        </p:blipFill>
        <p:spPr>
          <a:xfrm>
            <a:off x="2491052" y="5062926"/>
            <a:ext cx="7209895" cy="16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BBB68-ED9F-48C3-B89B-93669AC4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34939" r="32882" b="27102"/>
          <a:stretch/>
        </p:blipFill>
        <p:spPr>
          <a:xfrm>
            <a:off x="6484776" y="365125"/>
            <a:ext cx="5374433" cy="60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2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0338-D9BD-4DB9-9AEE-2983224D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41306" r="30434" b="21224"/>
          <a:stretch/>
        </p:blipFill>
        <p:spPr>
          <a:xfrm>
            <a:off x="6506547" y="1579800"/>
            <a:ext cx="5047861" cy="4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1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dirty="0"/>
              <a:t>.</a:t>
            </a:r>
          </a:p>
          <a:p>
            <a:r>
              <a:rPr lang="en-US" dirty="0"/>
              <a:t>(Everything else, such as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, nested loops, etc. also works!)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C1548-A041-47C4-AA89-A8278DD4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7AFA81-1270-45FB-916F-531AED9B7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Membership operator in strings: </a:t>
            </a:r>
            <a:r>
              <a:rPr lang="en-US" dirty="0"/>
              <a:t>As with lists, 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 can be used to check if a character or a substring appears in a string.</a:t>
            </a:r>
          </a:p>
          <a:p>
            <a:r>
              <a:rPr lang="en-US" dirty="0"/>
              <a:t>It returns a Boolean set to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accordingly.</a:t>
            </a:r>
          </a:p>
          <a:p>
            <a:r>
              <a:rPr lang="en-US" dirty="0"/>
              <a:t>Also works to check if a substring (not just a single character) appears.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AF256-3C5D-46D3-89F6-D40AD765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35692" r="32885" b="37436"/>
          <a:stretch/>
        </p:blipFill>
        <p:spPr>
          <a:xfrm>
            <a:off x="6258110" y="1227015"/>
            <a:ext cx="5773403" cy="47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4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is_palindrome</a:t>
            </a:r>
            <a:r>
              <a:rPr lang="en-US" b="1" dirty="0"/>
              <a:t>()</a:t>
            </a:r>
            <a:r>
              <a:rPr lang="en-US" dirty="0"/>
              <a:t>, which receives a </a:t>
            </a:r>
            <a:r>
              <a:rPr lang="en-US" b="1" dirty="0"/>
              <a:t>single word</a:t>
            </a:r>
            <a:r>
              <a:rPr lang="en-US" dirty="0"/>
              <a:t>, in a string variable </a:t>
            </a:r>
            <a:r>
              <a:rPr lang="en-US" b="1" dirty="0"/>
              <a:t>word</a:t>
            </a:r>
            <a:r>
              <a:rPr lang="en-US" dirty="0"/>
              <a:t> as its sole input parameter.</a:t>
            </a:r>
          </a:p>
          <a:p>
            <a:r>
              <a:rPr lang="en-US" dirty="0"/>
              <a:t>It should return </a:t>
            </a:r>
            <a:r>
              <a:rPr lang="en-US" b="1" dirty="0"/>
              <a:t>True</a:t>
            </a:r>
            <a:r>
              <a:rPr lang="en-US" dirty="0"/>
              <a:t> if the string in question is a </a:t>
            </a:r>
            <a:r>
              <a:rPr lang="en-US" b="1" dirty="0"/>
              <a:t>palindrome</a:t>
            </a:r>
            <a:r>
              <a:rPr lang="en-US" dirty="0"/>
              <a:t>.</a:t>
            </a:r>
          </a:p>
          <a:p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en-US" b="1" dirty="0"/>
              <a:t>otherwise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6BC34E-8340-4A08-BA81-2482BB2A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29801"/>
          <a:stretch/>
        </p:blipFill>
        <p:spPr>
          <a:xfrm>
            <a:off x="7066691" y="2088354"/>
            <a:ext cx="4594368" cy="3983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0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eng_to_leet</a:t>
            </a:r>
            <a:r>
              <a:rPr lang="en-US" b="1" dirty="0"/>
              <a:t>().</a:t>
            </a:r>
          </a:p>
          <a:p>
            <a:r>
              <a:rPr lang="en-US" dirty="0"/>
              <a:t>It receives a single parameter, </a:t>
            </a:r>
            <a:r>
              <a:rPr lang="en-US" b="1" dirty="0" err="1"/>
              <a:t>eng_str</a:t>
            </a:r>
            <a:r>
              <a:rPr lang="en-US" dirty="0"/>
              <a:t>, which corresponds to a sentence in English, written in capital letters.</a:t>
            </a:r>
          </a:p>
          <a:p>
            <a:r>
              <a:rPr lang="en-US" dirty="0"/>
              <a:t>It returns the equivalent sentence in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r>
              <a:rPr lang="en-US" dirty="0"/>
              <a:t>Do so by modifying the letters with numbers, by following the rules we defined earlier.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40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hangman is a game where one player thinks of a word, phrase or sentence and the other(s) tries to guess it by suggesting letters within a certain number of guesses.</a:t>
            </a:r>
            <a:endParaRPr lang="en-GB" dirty="0"/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9C73626-B06A-4261-ACDE-78A0FE04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1" y="926774"/>
            <a:ext cx="3953069" cy="5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8640-86E3-40E4-B648-B879A087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1E5-63D8-4BE7-9CB1-C0B9F55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Write a function </a:t>
            </a:r>
            <a:r>
              <a:rPr lang="en-US" sz="1800" b="1" dirty="0"/>
              <a:t>hangman()</a:t>
            </a:r>
            <a:r>
              <a:rPr lang="en-US" sz="1800" dirty="0"/>
              <a:t>, which receives four arguments: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: a hidden word that the player must guess. Normally, this word would be hidden from the player, but we will show it for now, as a way to check our function hangman() works as intended.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: a single letter string, corresponding to a letter, which the player just proposed.</a:t>
            </a:r>
          </a:p>
          <a:p>
            <a:r>
              <a:rPr lang="en-US" sz="1800" dirty="0" err="1"/>
              <a:t>letters_list</a:t>
            </a:r>
            <a:r>
              <a:rPr lang="en-US" sz="1800" dirty="0"/>
              <a:t>: a list of letters, containing the previous propositions made by the user.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F417-E2DA-40DD-9EBE-FA4786F5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function returns three arguments:</a:t>
            </a:r>
          </a:p>
          <a:p>
            <a:r>
              <a:rPr lang="en-US" sz="1800" dirty="0" err="1"/>
              <a:t>revealed_word</a:t>
            </a:r>
            <a:r>
              <a:rPr lang="en-US" sz="1800" dirty="0"/>
              <a:t>: The revealed word consists of the </a:t>
            </a:r>
            <a:r>
              <a:rPr lang="en-US" sz="1800" dirty="0" err="1"/>
              <a:t>hidden_word</a:t>
            </a:r>
            <a:r>
              <a:rPr lang="en-US" sz="1800" dirty="0"/>
              <a:t>, where the letters in the parameters </a:t>
            </a:r>
            <a:r>
              <a:rPr lang="en-US" sz="1800" dirty="0" err="1"/>
              <a:t>proposed_letter</a:t>
            </a:r>
            <a:r>
              <a:rPr lang="en-US" sz="1800" dirty="0"/>
              <a:t> and </a:t>
            </a:r>
            <a:r>
              <a:rPr lang="en-US" sz="1800" dirty="0" err="1"/>
              <a:t>letters_list</a:t>
            </a:r>
            <a:r>
              <a:rPr lang="en-US" sz="1800" dirty="0"/>
              <a:t> are shown. the other letters are replaced with star (*) characters.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instance, if the parameters are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 = "</a:t>
            </a:r>
            <a:r>
              <a:rPr lang="en-US" sz="1800" dirty="0" err="1"/>
              <a:t>bulbasaur</a:t>
            </a:r>
            <a:r>
              <a:rPr lang="en-US" sz="1800" dirty="0"/>
              <a:t>",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 = "u",</a:t>
            </a:r>
          </a:p>
          <a:p>
            <a:r>
              <a:rPr lang="en-US" sz="1800" dirty="0"/>
              <a:t>and </a:t>
            </a:r>
            <a:r>
              <a:rPr lang="en-US" sz="1800" dirty="0" err="1"/>
              <a:t>letters_list</a:t>
            </a:r>
            <a:r>
              <a:rPr lang="en-US" sz="1800" dirty="0"/>
              <a:t> = ["e", "a", "r"] are passed to the function hangman(),</a:t>
            </a:r>
          </a:p>
          <a:p>
            <a:pPr marL="0" indent="0">
              <a:buNone/>
            </a:pPr>
            <a:r>
              <a:rPr lang="en-US" sz="1800" dirty="0"/>
              <a:t>Then it will return </a:t>
            </a:r>
            <a:r>
              <a:rPr lang="en-US" sz="1800" dirty="0" err="1"/>
              <a:t>revealed_word</a:t>
            </a:r>
            <a:r>
              <a:rPr lang="en-US" sz="1800" dirty="0"/>
              <a:t> = "*u**a*</a:t>
            </a:r>
            <a:r>
              <a:rPr lang="en-US" sz="1800" dirty="0" err="1"/>
              <a:t>aur</a:t>
            </a:r>
            <a:r>
              <a:rPr lang="en-US" sz="1800" dirty="0"/>
              <a:t>". Note that all occurrences of the proposed letters should be displayed.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044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12)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b="1" dirty="0"/>
              <a:t>string</a:t>
            </a:r>
            <a:r>
              <a:rPr lang="en-US" dirty="0"/>
              <a:t>? How are they related to </a:t>
            </a:r>
            <a:r>
              <a:rPr lang="en-US" b="1" dirty="0"/>
              <a:t>lists</a:t>
            </a:r>
            <a:r>
              <a:rPr lang="en-US" dirty="0"/>
              <a:t>? </a:t>
            </a:r>
            <a:endParaRPr lang="en-US" b="1" dirty="0"/>
          </a:p>
          <a:p>
            <a:r>
              <a:rPr lang="en-US" dirty="0"/>
              <a:t>How to </a:t>
            </a:r>
            <a:r>
              <a:rPr lang="en-US" b="1" dirty="0"/>
              <a:t>index</a:t>
            </a:r>
            <a:r>
              <a:rPr lang="en-US" dirty="0"/>
              <a:t>, </a:t>
            </a:r>
            <a:r>
              <a:rPr lang="en-US" b="1" dirty="0"/>
              <a:t>slice</a:t>
            </a:r>
            <a:r>
              <a:rPr lang="en-US" dirty="0"/>
              <a:t> and </a:t>
            </a:r>
            <a:r>
              <a:rPr lang="en-US" b="1" dirty="0"/>
              <a:t>traverse</a:t>
            </a:r>
            <a:r>
              <a:rPr lang="en-US" dirty="0"/>
              <a:t> a string?</a:t>
            </a:r>
          </a:p>
          <a:p>
            <a:r>
              <a:rPr lang="en-US" dirty="0"/>
              <a:t>What is the </a:t>
            </a:r>
            <a:r>
              <a:rPr lang="en-US" b="1" dirty="0"/>
              <a:t>immutability</a:t>
            </a:r>
            <a:r>
              <a:rPr lang="en-US" dirty="0"/>
              <a:t> </a:t>
            </a:r>
            <a:r>
              <a:rPr lang="en-US" b="1" dirty="0"/>
              <a:t>property</a:t>
            </a:r>
            <a:r>
              <a:rPr lang="en-US" dirty="0"/>
              <a:t> of strings?</a:t>
            </a:r>
          </a:p>
          <a:p>
            <a:r>
              <a:rPr lang="en-US" dirty="0"/>
              <a:t>What are common </a:t>
            </a:r>
            <a:r>
              <a:rPr lang="en-US" b="1" dirty="0" err="1"/>
              <a:t>booleans</a:t>
            </a:r>
            <a:r>
              <a:rPr lang="en-US" b="1" dirty="0"/>
              <a:t> on strings</a:t>
            </a:r>
            <a:r>
              <a:rPr lang="en-US" dirty="0"/>
              <a:t>?</a:t>
            </a:r>
          </a:p>
          <a:p>
            <a:r>
              <a:rPr lang="en-US" dirty="0"/>
              <a:t>A complete description of </a:t>
            </a:r>
            <a:r>
              <a:rPr lang="en-US" b="1" dirty="0"/>
              <a:t>printing</a:t>
            </a:r>
            <a:r>
              <a:rPr lang="en-US" dirty="0"/>
              <a:t> and </a:t>
            </a:r>
            <a:r>
              <a:rPr lang="en-US" b="1" dirty="0"/>
              <a:t>formatting</a:t>
            </a:r>
            <a:r>
              <a:rPr lang="en-US" dirty="0"/>
              <a:t> with strings.</a:t>
            </a:r>
            <a:endParaRPr lang="en-US" b="1" dirty="0"/>
          </a:p>
          <a:p>
            <a:r>
              <a:rPr lang="en-US" dirty="0"/>
              <a:t>How ton </a:t>
            </a:r>
            <a:r>
              <a:rPr lang="en-US" b="1" dirty="0"/>
              <a:t>convert strings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b="1" dirty="0"/>
              <a:t>lists </a:t>
            </a:r>
            <a:r>
              <a:rPr lang="en-US" dirty="0"/>
              <a:t>and vice-versa?</a:t>
            </a:r>
          </a:p>
          <a:p>
            <a:r>
              <a:rPr lang="en-US" dirty="0"/>
              <a:t>What are </a:t>
            </a:r>
            <a:r>
              <a:rPr lang="en-US" b="1" dirty="0"/>
              <a:t>more advanced operations </a:t>
            </a:r>
            <a:r>
              <a:rPr lang="en-US" dirty="0"/>
              <a:t>on strings, such as splitting, stripping, character checking, sorting, etc.? (RTFM!)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B003-8EA0-4EF0-95A0-6AD42BC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operations on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79B70-AC51-42EE-BF67-C94E8CA74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05284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/>
              <a:t>Boolean operations on strings:</a:t>
            </a:r>
          </a:p>
          <a:p>
            <a:r>
              <a:rPr lang="en-US" dirty="0"/>
              <a:t>As you have seen earlier, we can use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(resp. </a:t>
            </a:r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dirty="0"/>
              <a:t>) to check if two strings are identical (resp. different).</a:t>
            </a:r>
          </a:p>
          <a:p>
            <a:pPr marL="0" indent="0">
              <a:buNone/>
            </a:pPr>
            <a:r>
              <a:rPr lang="en-US" dirty="0"/>
              <a:t>The comparisons also work on strings but with a different behavior.</a:t>
            </a:r>
          </a:p>
          <a:p>
            <a:r>
              <a:rPr lang="en-US" dirty="0"/>
              <a:t>The comparison operators (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dirty="0"/>
              <a:t>) can also be used.</a:t>
            </a:r>
          </a:p>
          <a:p>
            <a:r>
              <a:rPr lang="en-US" dirty="0"/>
              <a:t>These comparison operators compare the alphabetical order between strings.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C23-6907-4DD5-9D51-89AB5D20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4667" r="32115" b="28000"/>
          <a:stretch/>
        </p:blipFill>
        <p:spPr>
          <a:xfrm>
            <a:off x="6729045" y="1481748"/>
            <a:ext cx="4923694" cy="5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F6E-2166-4C59-9B0A-16249D1A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formatting with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6A6F-85FA-455C-95EA-EBE199D1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seen how the </a:t>
            </a:r>
            <a:r>
              <a:rPr lang="en-US" b="1" dirty="0"/>
              <a:t>format() </a:t>
            </a:r>
            <a:r>
              <a:rPr lang="en-US" dirty="0"/>
              <a:t>method could be used to insert the values of some variables inside a string.</a:t>
            </a:r>
          </a:p>
          <a:p>
            <a:r>
              <a:rPr lang="en-US" dirty="0"/>
              <a:t>Turns out it can operate with indexes or even keywords.</a:t>
            </a:r>
          </a:p>
          <a:p>
            <a:r>
              <a:rPr lang="en-US" dirty="0"/>
              <a:t>Some arguments can also be passed to the placeholders {}, for more advanced formatting, but this is out of the scope of this class.</a:t>
            </a:r>
          </a:p>
          <a:p>
            <a:r>
              <a:rPr lang="en-US" dirty="0">
                <a:hlinkClick r:id="rId2"/>
              </a:rPr>
              <a:t>https://docs.python.org/3/library/string.html#formatstrings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D343-0F18-4835-A98D-6A0E0282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4" t="45539" r="10000" b="32102"/>
          <a:stretch/>
        </p:blipFill>
        <p:spPr>
          <a:xfrm>
            <a:off x="900720" y="4622800"/>
            <a:ext cx="1062231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9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A40-5516-4A40-9A8A-AEB7D19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F-strings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EC51-5EC5-4113-844D-355FEE4C8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 quick word on </a:t>
            </a:r>
            <a:r>
              <a:rPr lang="en-US" b="1" dirty="0">
                <a:solidFill>
                  <a:srgbClr val="00B050"/>
                </a:solidFill>
              </a:rPr>
              <a:t>F-Strings</a:t>
            </a:r>
            <a:r>
              <a:rPr lang="en-US" b="1" dirty="0"/>
              <a:t>:</a:t>
            </a:r>
            <a:endParaRPr lang="en-US" b="1" dirty="0">
              <a:solidFill>
                <a:srgbClr val="00B050"/>
              </a:solidFill>
            </a:endParaRPr>
          </a:p>
          <a:p>
            <a:r>
              <a:rPr lang="en-US" dirty="0"/>
              <a:t>The latest versions of Python (3.7+) came with </a:t>
            </a:r>
            <a:r>
              <a:rPr lang="en-US" b="1" dirty="0">
                <a:solidFill>
                  <a:srgbClr val="00B050"/>
                </a:solidFill>
              </a:rPr>
              <a:t>F-strings</a:t>
            </a:r>
            <a:r>
              <a:rPr lang="en-US" b="1" dirty="0"/>
              <a:t>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F-strings</a:t>
            </a:r>
            <a:r>
              <a:rPr lang="en-US" dirty="0"/>
              <a:t> are strings, but they are preceded by the letter </a:t>
            </a:r>
            <a:r>
              <a:rPr lang="en-US" b="1" dirty="0"/>
              <a:t>F</a:t>
            </a:r>
            <a:r>
              <a:rPr lang="en-US" dirty="0"/>
              <a:t>, to indicate that it contains some placeholders </a:t>
            </a:r>
            <a:r>
              <a:rPr lang="en-US" b="1" dirty="0"/>
              <a:t>{}</a:t>
            </a:r>
            <a:r>
              <a:rPr lang="en-US" dirty="0"/>
              <a:t>.</a:t>
            </a:r>
          </a:p>
          <a:p>
            <a:r>
              <a:rPr lang="en-US" dirty="0"/>
              <a:t>In F-strings, you can directly pass some variable names </a:t>
            </a:r>
            <a:r>
              <a:rPr lang="en-US" b="1" dirty="0"/>
              <a:t>inside</a:t>
            </a:r>
            <a:r>
              <a:rPr lang="en-US" dirty="0"/>
              <a:t> the placeholders, which is simpler than using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8840F-B7AF-4A70-8B56-36AED645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5143" r="26454" b="54041"/>
          <a:stretch/>
        </p:blipFill>
        <p:spPr>
          <a:xfrm>
            <a:off x="3002908" y="4478695"/>
            <a:ext cx="6186184" cy="2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9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sym typeface="Wingdings" panose="05000000000000000000" pitchFamily="2" charset="2"/>
              </a:rPr>
              <a:t></a:t>
            </a:r>
            <a:r>
              <a:rPr lang="en-US" dirty="0"/>
              <a:t>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8904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Because lists and strings are roughly the same thing, it is sometimes convenient to convert one into the other.</a:t>
            </a:r>
          </a:p>
          <a:p>
            <a:r>
              <a:rPr lang="en-US" dirty="0"/>
              <a:t>It is sometimes more useful to convert one into the other to </a:t>
            </a:r>
            <a:r>
              <a:rPr lang="en-US" b="1" dirty="0"/>
              <a:t>get rid of the </a:t>
            </a:r>
            <a:r>
              <a:rPr lang="en-US" b="1" dirty="0">
                <a:solidFill>
                  <a:srgbClr val="7030A0"/>
                </a:solidFill>
              </a:rPr>
              <a:t>immutability</a:t>
            </a:r>
            <a:r>
              <a:rPr lang="en-US" b="1" dirty="0"/>
              <a:t> property of strings!</a:t>
            </a:r>
          </a:p>
          <a:p>
            <a:r>
              <a:rPr lang="en-US" b="1" dirty="0"/>
              <a:t>Str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List:</a:t>
            </a:r>
            <a:r>
              <a:rPr lang="en-US" dirty="0"/>
              <a:t> Easily done with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()</a:t>
            </a:r>
            <a:r>
              <a:rPr lang="en-US" dirty="0"/>
              <a:t>, which gives a list of characters.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3B2C-E9F6-4991-AAAC-40AB67C7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5945" r="31410" b="46051"/>
          <a:stretch/>
        </p:blipFill>
        <p:spPr>
          <a:xfrm>
            <a:off x="5728676" y="1766277"/>
            <a:ext cx="6368614" cy="3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</a:t>
            </a:r>
            <a:r>
              <a:rPr lang="en-US" dirty="0">
                <a:sym typeface="Wingdings" panose="05000000000000000000" pitchFamily="2" charset="2"/>
              </a:rPr>
              <a:t></a:t>
            </a:r>
            <a:r>
              <a:rPr lang="en-US" dirty="0"/>
              <a:t>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converse operations is somewhat more difficult.</a:t>
            </a:r>
          </a:p>
          <a:p>
            <a:r>
              <a:rPr lang="en-US" b="1" dirty="0"/>
              <a:t>List </a:t>
            </a: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 Str: </a:t>
            </a:r>
            <a:r>
              <a:rPr lang="en-US" dirty="0"/>
              <a:t>done with the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b="1" dirty="0"/>
              <a:t>() </a:t>
            </a:r>
            <a:r>
              <a:rPr lang="en-US" dirty="0"/>
              <a:t>method, often applied on an empty string </a:t>
            </a:r>
            <a:r>
              <a:rPr lang="en-US" b="1" dirty="0">
                <a:solidFill>
                  <a:srgbClr val="00B050"/>
                </a:solidFill>
              </a:rPr>
              <a:t>“”</a:t>
            </a:r>
            <a:r>
              <a:rPr lang="en-US" dirty="0"/>
              <a:t>.</a:t>
            </a:r>
          </a:p>
          <a:p>
            <a:r>
              <a:rPr lang="en-US" dirty="0"/>
              <a:t>Applying it on something else than an empty string leads to… interesting results.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C77BE-F8D1-42E8-BFF4-4D7AD50E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55179" r="28205" b="20205"/>
          <a:stretch/>
        </p:blipFill>
        <p:spPr>
          <a:xfrm>
            <a:off x="5865448" y="1739657"/>
            <a:ext cx="6292673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D907C-25FA-4427-B346-E329C553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string into a list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FA6C0-1B4F-4546-858A-87DC4D1B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38475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needed, you can </a:t>
            </a:r>
            <a:r>
              <a:rPr lang="en-US" b="1" dirty="0"/>
              <a:t>split</a:t>
            </a:r>
            <a:r>
              <a:rPr lang="en-US" dirty="0"/>
              <a:t> </a:t>
            </a:r>
            <a:r>
              <a:rPr lang="en-US" b="1" dirty="0"/>
              <a:t>a large string into a list of smaller ones</a:t>
            </a:r>
            <a:r>
              <a:rPr lang="en-US" dirty="0"/>
              <a:t>, with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</a:t>
            </a:r>
            <a:r>
              <a:rPr lang="en-US" dirty="0"/>
              <a:t> method.</a:t>
            </a:r>
          </a:p>
          <a:p>
            <a:r>
              <a:rPr lang="en-US" dirty="0"/>
              <a:t>By default, it returns a list of the different words in the string, </a:t>
            </a:r>
            <a:r>
              <a:rPr lang="en-US" b="1" dirty="0"/>
              <a:t>using whitespaces as separators</a:t>
            </a:r>
            <a:r>
              <a:rPr lang="en-US" dirty="0"/>
              <a:t>.</a:t>
            </a:r>
          </a:p>
          <a:p>
            <a:r>
              <a:rPr lang="en-US" dirty="0"/>
              <a:t>You can also specify a substring to use as a separator instead of whitespaces.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4592-64EC-428F-898A-08524FC8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23782" b="45231"/>
          <a:stretch/>
        </p:blipFill>
        <p:spPr>
          <a:xfrm>
            <a:off x="6172202" y="1825624"/>
            <a:ext cx="6011598" cy="2777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BF9E04-E395-EB72-8FB9-CFA21E913B6C}"/>
              </a:ext>
            </a:extLst>
          </p:cNvPr>
          <p:cNvSpPr txBox="1"/>
          <p:nvPr/>
        </p:nvSpPr>
        <p:spPr>
          <a:xfrm>
            <a:off x="838200" y="5580674"/>
            <a:ext cx="922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Convenient for dates (14/10/2020), times (14:52:26), etc.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213987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C25-A727-4D4E-9787-F0DB042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types check</a:t>
            </a:r>
            <a:br>
              <a:rPr lang="en-US" dirty="0"/>
            </a:br>
            <a:r>
              <a:rPr lang="en-US" dirty="0"/>
              <a:t>in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0067-BEB7-44FD-BFCD-AC952BBB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check for characters types in a string with 3 methods.</a:t>
            </a:r>
          </a:p>
          <a:p>
            <a:r>
              <a:rPr lang="en-US" b="1" dirty="0" err="1"/>
              <a:t>isalpha</a:t>
            </a:r>
            <a:r>
              <a:rPr lang="en-US" b="1" dirty="0"/>
              <a:t>()</a:t>
            </a:r>
            <a:r>
              <a:rPr lang="en-US" dirty="0"/>
              <a:t>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is characters are letters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isdigit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isalnum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letters and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E5FD-A546-40D9-B5B8-10989C7A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7077" r="26667" b="15487"/>
          <a:stretch/>
        </p:blipFill>
        <p:spPr>
          <a:xfrm>
            <a:off x="6439878" y="627045"/>
            <a:ext cx="5707852" cy="61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r>
              <a:rPr lang="en-US" dirty="0"/>
              <a:t>The user simply needs to create a memorable sentence containing multiple words.</a:t>
            </a:r>
          </a:p>
          <a:p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generate_password</a:t>
            </a:r>
            <a:r>
              <a:rPr lang="en-US" b="1" dirty="0"/>
              <a:t>()</a:t>
            </a:r>
            <a:r>
              <a:rPr lang="en-US" dirty="0"/>
              <a:t>, which receives a passphrase as its only parameter, and returns a single output, consisting of a string generated according to the method we described.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87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A7CC-2584-4C40-A525-E9AEECA8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 – Password checker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F314-2CCD-4AF4-8D33-ABF7D09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password_check</a:t>
            </a:r>
            <a:r>
              <a:rPr lang="en-US" b="1" dirty="0"/>
              <a:t>()</a:t>
            </a:r>
            <a:r>
              <a:rPr lang="en-US" dirty="0"/>
              <a:t>, which receives a single parameter, password, consisting of a string variable.</a:t>
            </a:r>
          </a:p>
          <a:p>
            <a:pPr marL="0" indent="0">
              <a:buNone/>
            </a:pPr>
            <a:r>
              <a:rPr lang="en-US" dirty="0"/>
              <a:t>This function returns a </a:t>
            </a:r>
            <a:r>
              <a:rPr lang="en-US" dirty="0" err="1"/>
              <a:t>boolean</a:t>
            </a:r>
            <a:r>
              <a:rPr lang="en-US" dirty="0"/>
              <a:t> with value True if:</a:t>
            </a:r>
          </a:p>
          <a:p>
            <a:r>
              <a:rPr lang="en-US" dirty="0"/>
              <a:t>the password has at least 8 characters,</a:t>
            </a:r>
          </a:p>
          <a:p>
            <a:r>
              <a:rPr lang="en-US" dirty="0"/>
              <a:t>and the password contains at least one letter </a:t>
            </a:r>
          </a:p>
          <a:p>
            <a:r>
              <a:rPr lang="en-US" dirty="0"/>
              <a:t>and the password contains at least one number,</a:t>
            </a:r>
          </a:p>
          <a:p>
            <a:r>
              <a:rPr lang="en-US" dirty="0"/>
              <a:t>and the password contains at least one special character (i.e. a non-number, non-letter character).</a:t>
            </a:r>
          </a:p>
          <a:p>
            <a:pPr marL="0" indent="0">
              <a:buNone/>
            </a:pPr>
            <a:r>
              <a:rPr lang="en-US" dirty="0"/>
              <a:t>If any of these conditions is not met, the password is deemed invalid (not strong enough) and the function returns False.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370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318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42EF-8253-499D-B47B-A82B926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lists to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0136-4803-4F6C-AC62-0AE2ED02F9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note: </a:t>
            </a:r>
            <a:r>
              <a:rPr lang="en-US" dirty="0"/>
              <a:t>Lists and strings behave in a very similar way.</a:t>
            </a:r>
          </a:p>
          <a:p>
            <a:r>
              <a:rPr lang="en-US" b="1" dirty="0"/>
              <a:t>Lists: </a:t>
            </a:r>
            <a:r>
              <a:rPr lang="en-US" dirty="0"/>
              <a:t>multiple </a:t>
            </a:r>
            <a:r>
              <a:rPr lang="en-US" b="1" dirty="0"/>
              <a:t>elements</a:t>
            </a:r>
            <a:r>
              <a:rPr lang="en-US" dirty="0"/>
              <a:t> between </a:t>
            </a:r>
            <a:r>
              <a:rPr lang="en-US" b="1" dirty="0"/>
              <a:t>square</a:t>
            </a:r>
            <a:r>
              <a:rPr lang="en-US" dirty="0"/>
              <a:t> </a:t>
            </a:r>
            <a:r>
              <a:rPr lang="en-US" b="1" dirty="0"/>
              <a:t>brackets</a:t>
            </a:r>
            <a:r>
              <a:rPr lang="en-US" dirty="0"/>
              <a:t>, separated by commas</a:t>
            </a:r>
          </a:p>
          <a:p>
            <a:r>
              <a:rPr lang="en-US" b="1" dirty="0"/>
              <a:t>Strings: </a:t>
            </a:r>
            <a:r>
              <a:rPr lang="en-US" dirty="0"/>
              <a:t>multiple </a:t>
            </a:r>
            <a:r>
              <a:rPr lang="en-US" b="1" dirty="0"/>
              <a:t>characters</a:t>
            </a:r>
            <a:r>
              <a:rPr lang="en-US" dirty="0"/>
              <a:t> </a:t>
            </a:r>
            <a:r>
              <a:rPr lang="en-GB" dirty="0"/>
              <a:t>between </a:t>
            </a:r>
            <a:r>
              <a:rPr lang="en-GB" b="1" dirty="0"/>
              <a:t>single</a:t>
            </a:r>
            <a:r>
              <a:rPr lang="en-GB" dirty="0"/>
              <a:t> or </a:t>
            </a:r>
            <a:r>
              <a:rPr lang="en-GB" b="1" dirty="0"/>
              <a:t>double</a:t>
            </a:r>
            <a:r>
              <a:rPr lang="en-GB" dirty="0"/>
              <a:t> </a:t>
            </a:r>
            <a:r>
              <a:rPr lang="en-GB" b="1" dirty="0"/>
              <a:t>quotes</a:t>
            </a:r>
            <a:r>
              <a:rPr lang="en-GB" dirty="0"/>
              <a:t> </a:t>
            </a:r>
            <a:r>
              <a:rPr lang="en-GB" b="1" dirty="0"/>
              <a:t>(</a:t>
            </a:r>
            <a:r>
              <a:rPr lang="en-GB" b="1" dirty="0">
                <a:solidFill>
                  <a:srgbClr val="00B050"/>
                </a:solidFill>
              </a:rPr>
              <a:t>‘</a:t>
            </a:r>
            <a:r>
              <a:rPr lang="en-GB" b="1" dirty="0"/>
              <a:t>, </a:t>
            </a:r>
            <a:r>
              <a:rPr lang="en-GB" b="1" dirty="0">
                <a:solidFill>
                  <a:srgbClr val="00B050"/>
                </a:solidFill>
              </a:rPr>
              <a:t>“</a:t>
            </a:r>
            <a:r>
              <a:rPr lang="en-GB" b="1" dirty="0"/>
              <a:t>)</a:t>
            </a:r>
            <a:r>
              <a:rPr lang="en-GB" dirty="0"/>
              <a:t>,</a:t>
            </a:r>
            <a:r>
              <a:rPr lang="en-GB" b="1" dirty="0"/>
              <a:t> </a:t>
            </a:r>
            <a:r>
              <a:rPr lang="en-GB" dirty="0"/>
              <a:t>without any separators.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3CCA-4C94-41A0-9B5C-5848AC94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5247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Strings are </a:t>
            </a:r>
            <a:r>
              <a:rPr lang="en-GB" b="1" dirty="0"/>
              <a:t>roughly the same thing as a list of single characters</a:t>
            </a:r>
            <a:r>
              <a:rPr lang="en-GB" dirty="0"/>
              <a:t>.</a:t>
            </a:r>
          </a:p>
          <a:p>
            <a:pPr marL="0" indent="0" algn="ctr">
              <a:buNone/>
            </a:pPr>
            <a:r>
              <a:rPr lang="en-GB" i="1" dirty="0"/>
              <a:t>string = “Hello”</a:t>
            </a:r>
          </a:p>
          <a:p>
            <a:pPr marL="0" indent="0" algn="ctr">
              <a:buNone/>
            </a:pPr>
            <a:r>
              <a:rPr lang="en-GB" i="1" dirty="0" err="1"/>
              <a:t>equivalent_list</a:t>
            </a:r>
            <a:r>
              <a:rPr lang="en-GB" i="1" dirty="0"/>
              <a:t> = [“H”, “e”, “l”, “l”, “o”]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Great news: </a:t>
            </a:r>
            <a:r>
              <a:rPr lang="en-GB" dirty="0"/>
              <a:t>This means that most functions, methods and operators working on lists and seen earlier will work on strings as well!</a:t>
            </a:r>
          </a:p>
          <a:p>
            <a:pPr marL="0" indent="0">
              <a:buNone/>
            </a:pPr>
            <a:r>
              <a:rPr lang="en-GB" i="1" dirty="0"/>
              <a:t>(Except for one minor difference, to be discussed later…)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864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ECE-00D0-476D-AB51-5CD67D2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 method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74-4974-46DE-9EFF-7CF6A9FDC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strings come with an additional method, called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, which looks for a character or substring inside another string.</a:t>
            </a:r>
          </a:p>
          <a:p>
            <a:r>
              <a:rPr lang="en-US" dirty="0"/>
              <a:t>It returns the index of the first appears of said character or substring inside the string.</a:t>
            </a:r>
          </a:p>
          <a:p>
            <a:r>
              <a:rPr lang="en-US" dirty="0"/>
              <a:t>If the character or substring does not appear, it returns -1.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0D7BD-6407-4FF6-9A8D-0093A440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40816" r="32041" b="33715"/>
          <a:stretch/>
        </p:blipFill>
        <p:spPr>
          <a:xfrm>
            <a:off x="6096000" y="1660955"/>
            <a:ext cx="5935196" cy="4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5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72342-8170-4A76-AB18-90E2D09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 and lists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5A6E-5A35-49F0-8D81-E9D337338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have seen earlier how the </a:t>
            </a:r>
            <a:r>
              <a:rPr lang="en-US" b="1" dirty="0">
                <a:solidFill>
                  <a:srgbClr val="00B050"/>
                </a:solidFill>
              </a:rPr>
              <a:t>sorted</a:t>
            </a:r>
            <a:r>
              <a:rPr lang="en-US" b="1" dirty="0"/>
              <a:t>()</a:t>
            </a:r>
            <a:r>
              <a:rPr lang="en-US" dirty="0"/>
              <a:t> function could be used to sort a list of strings alphabetically.</a:t>
            </a:r>
          </a:p>
          <a:p>
            <a:r>
              <a:rPr lang="en-US" dirty="0"/>
              <a:t>It can also be applied on a single string. This produces a list of strings, this time reorganized in alphabetical order.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6287-EBE9-4413-BB0A-D2EA0D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6462" r="28525" b="55487"/>
          <a:stretch/>
        </p:blipFill>
        <p:spPr>
          <a:xfrm>
            <a:off x="6172202" y="2342765"/>
            <a:ext cx="5897234" cy="22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3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0E17-1199-4321-87E3-3D132FA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functions, strip-cleaning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F4FD-0D50-415D-94BB-AA160F399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Strip-cleaning a string </a:t>
            </a:r>
            <a:r>
              <a:rPr lang="en-US" dirty="0"/>
              <a:t>removes the extra spaces, if any, at the beginning and end of a string.</a:t>
            </a:r>
          </a:p>
          <a:p>
            <a:r>
              <a:rPr lang="en-US" dirty="0"/>
              <a:t>If a substring is passed to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 </a:t>
            </a:r>
            <a:r>
              <a:rPr lang="en-US" dirty="0"/>
              <a:t>method, it will remove the occurrences of these extra characters at the beginning and end of the string.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1F7E-ECD8-4966-8430-6A7FF100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3589" r="23205" b="47693"/>
          <a:stretch/>
        </p:blipFill>
        <p:spPr>
          <a:xfrm>
            <a:off x="6172202" y="2227384"/>
            <a:ext cx="5920212" cy="2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81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6069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12)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a </a:t>
            </a:r>
            <a:r>
              <a:rPr lang="en-US" b="1" dirty="0"/>
              <a:t>string</a:t>
            </a:r>
            <a:r>
              <a:rPr lang="en-US" dirty="0"/>
              <a:t>? How are they related to </a:t>
            </a:r>
            <a:r>
              <a:rPr lang="en-US" b="1" dirty="0"/>
              <a:t>lists</a:t>
            </a:r>
            <a:r>
              <a:rPr lang="en-US" dirty="0"/>
              <a:t>? </a:t>
            </a:r>
            <a:endParaRPr lang="en-US" b="1" dirty="0"/>
          </a:p>
          <a:p>
            <a:r>
              <a:rPr lang="en-US" dirty="0"/>
              <a:t>How to </a:t>
            </a:r>
            <a:r>
              <a:rPr lang="en-US" b="1" dirty="0"/>
              <a:t>index</a:t>
            </a:r>
            <a:r>
              <a:rPr lang="en-US" dirty="0"/>
              <a:t>, </a:t>
            </a:r>
            <a:r>
              <a:rPr lang="en-US" b="1" dirty="0"/>
              <a:t>slice</a:t>
            </a:r>
            <a:r>
              <a:rPr lang="en-US" dirty="0"/>
              <a:t> and </a:t>
            </a:r>
            <a:r>
              <a:rPr lang="en-US" b="1" dirty="0"/>
              <a:t>traverse</a:t>
            </a:r>
            <a:r>
              <a:rPr lang="en-US" dirty="0"/>
              <a:t> a string?</a:t>
            </a:r>
          </a:p>
          <a:p>
            <a:r>
              <a:rPr lang="en-US" dirty="0"/>
              <a:t>What is the </a:t>
            </a:r>
            <a:r>
              <a:rPr lang="en-US" b="1" dirty="0"/>
              <a:t>immutability</a:t>
            </a:r>
            <a:r>
              <a:rPr lang="en-US" dirty="0"/>
              <a:t> </a:t>
            </a:r>
            <a:r>
              <a:rPr lang="en-US" b="1" dirty="0"/>
              <a:t>property</a:t>
            </a:r>
            <a:r>
              <a:rPr lang="en-US" dirty="0"/>
              <a:t> of strings?</a:t>
            </a:r>
          </a:p>
          <a:p>
            <a:r>
              <a:rPr lang="en-US" dirty="0"/>
              <a:t>What are common </a:t>
            </a:r>
            <a:r>
              <a:rPr lang="en-US" b="1" dirty="0" err="1"/>
              <a:t>booleans</a:t>
            </a:r>
            <a:r>
              <a:rPr lang="en-US" b="1" dirty="0"/>
              <a:t> on strings</a:t>
            </a:r>
            <a:r>
              <a:rPr lang="en-US" dirty="0"/>
              <a:t>?</a:t>
            </a:r>
          </a:p>
          <a:p>
            <a:r>
              <a:rPr lang="en-US" dirty="0"/>
              <a:t>A complete description of </a:t>
            </a:r>
            <a:r>
              <a:rPr lang="en-US" b="1" dirty="0"/>
              <a:t>printing</a:t>
            </a:r>
            <a:r>
              <a:rPr lang="en-US" dirty="0"/>
              <a:t> and </a:t>
            </a:r>
            <a:r>
              <a:rPr lang="en-US" b="1" dirty="0"/>
              <a:t>formatting</a:t>
            </a:r>
            <a:r>
              <a:rPr lang="en-US" dirty="0"/>
              <a:t> with strings.</a:t>
            </a:r>
            <a:endParaRPr lang="en-US" b="1" dirty="0"/>
          </a:p>
          <a:p>
            <a:r>
              <a:rPr lang="en-US" dirty="0"/>
              <a:t>How ton </a:t>
            </a:r>
            <a:r>
              <a:rPr lang="en-US" b="1" dirty="0"/>
              <a:t>convert strings </a:t>
            </a:r>
            <a:r>
              <a:rPr lang="en-US" b="1" dirty="0">
                <a:sym typeface="Wingdings" panose="05000000000000000000" pitchFamily="2" charset="2"/>
              </a:rPr>
              <a:t>to </a:t>
            </a:r>
            <a:r>
              <a:rPr lang="en-US" b="1" dirty="0"/>
              <a:t>lists </a:t>
            </a:r>
            <a:r>
              <a:rPr lang="en-US" dirty="0"/>
              <a:t>and vice-versa?</a:t>
            </a:r>
          </a:p>
          <a:p>
            <a:r>
              <a:rPr lang="en-US" dirty="0"/>
              <a:t>What are </a:t>
            </a:r>
            <a:r>
              <a:rPr lang="en-US" b="1" dirty="0"/>
              <a:t>more advanced operations </a:t>
            </a:r>
            <a:r>
              <a:rPr lang="en-US" dirty="0"/>
              <a:t>on strings, such as splitting, stripping, character checking, sorting, etc.? (RTFM!)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568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A278D13-7863-0226-5C84-C8727D3AA21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30D5619-914E-461A-E4D7-C94DE821959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4C1BF5A-D5A5-4405-76C0-751401906E0A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BF6FCE6-8501-F3B6-70F6-76005B4A6CCB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013B761-31C7-27C6-D709-845340E4822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is the output produced by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483E88-63B7-32E8-2A33-9304A4248FF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1989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15DD522-41D2-F5A6-2319-39A9DB04DB2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E0A16FC-F74F-DC2C-976E-C47A70E800E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4ECD5B8-93B7-AFFB-3BCC-85CED5EA73EB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4E2895F-F240-799A-5E9C-5988DC59582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D0589AA-7497-3753-6182-5C22E5840D7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is the output of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024542-8264-A650-7DCF-D5142DF7AC7D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0207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in a suit giving a thumbs up&#10;&#10;Description automatically generated">
            <a:extLst>
              <a:ext uri="{FF2B5EF4-FFF2-40B4-BE49-F238E27FC236}">
                <a16:creationId xmlns:a16="http://schemas.microsoft.com/office/drawing/2014/main" id="{6E56D427-C14E-086A-7BAB-604C729769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143" y="0"/>
            <a:ext cx="4535714" cy="6858000"/>
          </a:xfrm>
          <a:prstGeom prst="rect">
            <a:avLst/>
          </a:prstGeom>
        </p:spPr>
      </p:pic>
      <p:pic>
        <p:nvPicPr>
          <p:cNvPr id="5" name="Picture 4" descr="A blue and yellow snake logo&#10;&#10;Description automatically generated">
            <a:extLst>
              <a:ext uri="{FF2B5EF4-FFF2-40B4-BE49-F238E27FC236}">
                <a16:creationId xmlns:a16="http://schemas.microsoft.com/office/drawing/2014/main" id="{1912C5DD-560E-3849-F6C6-A65BB9B38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736" y="3429000"/>
            <a:ext cx="1656597" cy="181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5710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ic of two people&#10;&#10;Description automatically generated">
            <a:extLst>
              <a:ext uri="{FF2B5EF4-FFF2-40B4-BE49-F238E27FC236}">
                <a16:creationId xmlns:a16="http://schemas.microsoft.com/office/drawing/2014/main" id="{FFDC0FBA-28B5-387C-A3C9-14B5AB1300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E7CEC8-718D-B152-8C41-0322532BF02D}"/>
              </a:ext>
            </a:extLst>
          </p:cNvPr>
          <p:cNvSpPr txBox="1"/>
          <p:nvPr/>
        </p:nvSpPr>
        <p:spPr>
          <a:xfrm>
            <a:off x="206829" y="522515"/>
            <a:ext cx="2460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Meanwhile…</a:t>
            </a:r>
          </a:p>
        </p:txBody>
      </p:sp>
      <p:pic>
        <p:nvPicPr>
          <p:cNvPr id="8" name="Picture 7" descr="A yellow and white logo&#10;&#10;Description automatically generated">
            <a:extLst>
              <a:ext uri="{FF2B5EF4-FFF2-40B4-BE49-F238E27FC236}">
                <a16:creationId xmlns:a16="http://schemas.microsoft.com/office/drawing/2014/main" id="{26D51B0E-F239-64D0-4A47-1626CFAE2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2"/>
          <a:stretch/>
        </p:blipFill>
        <p:spPr>
          <a:xfrm>
            <a:off x="6988628" y="1186542"/>
            <a:ext cx="2024743" cy="940950"/>
          </a:xfrm>
          <a:prstGeom prst="rect">
            <a:avLst/>
          </a:prstGeom>
        </p:spPr>
      </p:pic>
      <p:pic>
        <p:nvPicPr>
          <p:cNvPr id="9" name="Picture 8" descr="A blue and yellow snake logo&#10;&#10;Description automatically generated">
            <a:extLst>
              <a:ext uri="{FF2B5EF4-FFF2-40B4-BE49-F238E27FC236}">
                <a16:creationId xmlns:a16="http://schemas.microsoft.com/office/drawing/2014/main" id="{11A342B0-01E5-487C-B5E3-437399AACE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023" y="2623457"/>
            <a:ext cx="624944" cy="685800"/>
          </a:xfrm>
          <a:prstGeom prst="rect">
            <a:avLst/>
          </a:prstGeom>
        </p:spPr>
      </p:pic>
      <p:pic>
        <p:nvPicPr>
          <p:cNvPr id="10" name="Picture 9" descr="A blue and yellow snake logo&#10;&#10;Description automatically generated">
            <a:extLst>
              <a:ext uri="{FF2B5EF4-FFF2-40B4-BE49-F238E27FC236}">
                <a16:creationId xmlns:a16="http://schemas.microsoft.com/office/drawing/2014/main" id="{8A780C8E-28DE-ECC5-1804-C8EED2F95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195" y="6281059"/>
            <a:ext cx="456308" cy="500743"/>
          </a:xfrm>
          <a:prstGeom prst="rect">
            <a:avLst/>
          </a:prstGeom>
        </p:spPr>
      </p:pic>
      <p:pic>
        <p:nvPicPr>
          <p:cNvPr id="11" name="Picture 10" descr="A blue and yellow snake logo&#10;&#10;Description automatically generated">
            <a:extLst>
              <a:ext uri="{FF2B5EF4-FFF2-40B4-BE49-F238E27FC236}">
                <a16:creationId xmlns:a16="http://schemas.microsoft.com/office/drawing/2014/main" id="{A35BF4F1-DC90-B22E-EFE0-FE9BE8940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34" y="6172200"/>
            <a:ext cx="456308" cy="500743"/>
          </a:xfrm>
          <a:prstGeom prst="rect">
            <a:avLst/>
          </a:prstGeom>
        </p:spPr>
      </p:pic>
      <p:pic>
        <p:nvPicPr>
          <p:cNvPr id="12" name="Picture 11" descr="A yellow and white logo&#10;&#10;Description automatically generated">
            <a:extLst>
              <a:ext uri="{FF2B5EF4-FFF2-40B4-BE49-F238E27FC236}">
                <a16:creationId xmlns:a16="http://schemas.microsoft.com/office/drawing/2014/main" id="{725A7BF4-6BF5-A13A-A8CF-B3BEB6503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2"/>
          <a:stretch/>
        </p:blipFill>
        <p:spPr>
          <a:xfrm>
            <a:off x="8467415" y="6302549"/>
            <a:ext cx="633044" cy="294192"/>
          </a:xfrm>
          <a:prstGeom prst="rect">
            <a:avLst/>
          </a:prstGeom>
        </p:spPr>
      </p:pic>
      <p:pic>
        <p:nvPicPr>
          <p:cNvPr id="13" name="Picture 12" descr="A yellow and white logo&#10;&#10;Description automatically generated">
            <a:extLst>
              <a:ext uri="{FF2B5EF4-FFF2-40B4-BE49-F238E27FC236}">
                <a16:creationId xmlns:a16="http://schemas.microsoft.com/office/drawing/2014/main" id="{5BA08847-9AE3-71A2-617F-F37804AD9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82"/>
          <a:stretch/>
        </p:blipFill>
        <p:spPr>
          <a:xfrm>
            <a:off x="7799152" y="2937654"/>
            <a:ext cx="504680" cy="23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8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1F0B519-DD79-7441-5E17-9B0A4DA786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E78603-0F74-2FCB-A67F-F45526CC700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50C06E7-E3B7-45F1-FCE3-088E06631537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482A62-F05D-E396-81CA-4107FE4167D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5EDA83-603D-9656-7A99-D12FEFC076B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slicing should we use on line 2 to produce a True on line 3?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55A5A1-094F-C30A-75AC-429A5CE4442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546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6CA-2656-4518-A00A-87C75BA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535F-6744-41E9-ADDD-31F4893D74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length</a:t>
            </a:r>
            <a:r>
              <a:rPr lang="en-US" b="1" dirty="0"/>
              <a:t> of a string):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length</a:t>
            </a:r>
            <a:r>
              <a:rPr lang="en-US" b="1" dirty="0"/>
              <a:t> of a string </a:t>
            </a:r>
            <a:r>
              <a:rPr lang="en-US" dirty="0"/>
              <a:t>is simply defined as the number of characters in the string.</a:t>
            </a:r>
          </a:p>
          <a:p>
            <a:r>
              <a:rPr lang="en-US" dirty="0"/>
              <a:t>This would be the same as the length of the equivalent list containing all single characters.</a:t>
            </a:r>
          </a:p>
          <a:p>
            <a:r>
              <a:rPr lang="en-US" dirty="0"/>
              <a:t>This is obtained, as before via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r>
              <a:rPr lang="en-US" b="1" dirty="0"/>
              <a:t>Spaces and special characters count as characters!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32B2-5C64-468A-BFE2-06B5FB0D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6667" r="31602" b="60205"/>
          <a:stretch/>
        </p:blipFill>
        <p:spPr>
          <a:xfrm>
            <a:off x="6172201" y="2563446"/>
            <a:ext cx="5734045" cy="20163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D1B74E-803A-14F0-DF80-02E39B4DE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123296"/>
            <a:ext cx="565864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2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D83A4F5-9225-30B5-4C81-46BDFAA2B5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FE2C757-4C11-DBD8-25A9-DAF4A8EB8A2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A3F6551-8E6E-CAE1-8F50-1A380DD328D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7056020-7454-AE07-CD5A-A5C19649728F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C21E1E-071F-3E50-9168-B36EA0D42C9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13F12E-D959-0176-DD92-99009A0185C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085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85C6B1D-C039-785F-1C55-BE7B768D598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3C533A8-B409-2E9E-0D17-06EBB013D0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0599F28-7ADD-141E-BE9F-28508B4993F1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DAA5741-2E37-D507-7296-DB73AB4BEC3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1E7101A-575A-F2A8-669D-5721413D793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Given a string s = "MatthieuDeMari", which of these will produce a True?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33446C-31BB-03F6-9BBD-D97CCF3B08C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581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985-4F47-4BAE-B3A9-4699D82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685206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Need to use the single or double quote symbol in your strings?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the single or double quotes at the beginning and end of the string </a:t>
                </a:r>
                <a:r>
                  <a:rPr lang="en-US" b="1" dirty="0"/>
                  <a:t>with three of these symbols (</a:t>
                </a:r>
                <a:r>
                  <a:rPr lang="en-US" b="1" dirty="0">
                    <a:solidFill>
                      <a:srgbClr val="00B050"/>
                    </a:solidFill>
                  </a:rPr>
                  <a:t>“””</a:t>
                </a:r>
                <a:r>
                  <a:rPr lang="en-US" b="1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‘’’</a:t>
                </a:r>
                <a:r>
                  <a:rPr lang="en-US" b="1" dirty="0"/>
                  <a:t>)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a </a:t>
                </a:r>
                <a:r>
                  <a:rPr lang="en-US" b="1" dirty="0"/>
                  <a:t>backslash symbol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\</a:t>
                </a:r>
                <a:r>
                  <a:rPr lang="en-US" dirty="0"/>
                  <a:t>) before a single or double quote in a string. This is called an </a:t>
                </a:r>
                <a:r>
                  <a:rPr lang="en-US" b="1" dirty="0">
                    <a:solidFill>
                      <a:srgbClr val="7030A0"/>
                    </a:solidFill>
                  </a:rPr>
                  <a:t>escape symbol </a:t>
                </a:r>
                <a:r>
                  <a:rPr lang="en-US" dirty="0"/>
                  <a:t>and is used in programming to indicate the character should be used “as a character”, without the special meaning it might have in the programming language.</a:t>
                </a:r>
              </a:p>
              <a:p>
                <a:pPr marL="0" indent="0">
                  <a:buNone/>
                </a:pPr>
                <a:r>
                  <a:rPr lang="en-US" dirty="0"/>
                  <a:t>You can also use some string formatting, such as: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\n </a:t>
                </a:r>
                <a:r>
                  <a:rPr lang="en-US" dirty="0"/>
                  <a:t>to start a </a:t>
                </a:r>
                <a:r>
                  <a:rPr lang="en-US" b="1" dirty="0"/>
                  <a:t>new line </a:t>
                </a: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Enter key),</a:t>
                </a:r>
              </a:p>
              <a:p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B050"/>
                    </a:solidFill>
                  </a:rPr>
                  <a:t>\t </a:t>
                </a:r>
                <a:r>
                  <a:rPr lang="en-US" dirty="0"/>
                  <a:t>for </a:t>
                </a:r>
                <a:r>
                  <a:rPr lang="en-US" b="1" dirty="0"/>
                  <a:t>tabulating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Tab key)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685206" cy="4872160"/>
              </a:xfrm>
              <a:blipFill>
                <a:blip r:embed="rId2"/>
                <a:stretch>
                  <a:fillRect l="-1199" t="-2000" r="-1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26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4E0-7317-47A1-AEDD-A614CE37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F6EB-DBAB-4A0C-AF64-E553154B6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976" r="17820" b="32307"/>
          <a:stretch/>
        </p:blipFill>
        <p:spPr>
          <a:xfrm>
            <a:off x="468923" y="1559979"/>
            <a:ext cx="11504245" cy="52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operators on strings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As we have seen, the strings behave as lists.</a:t>
                </a:r>
              </a:p>
              <a:p>
                <a:r>
                  <a:rPr lang="en-US" dirty="0"/>
                  <a:t>For this reason,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will </a:t>
                </a:r>
                <a:r>
                  <a:rPr lang="en-US" b="1" dirty="0"/>
                  <a:t>concatenate</a:t>
                </a:r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strings,</a:t>
                </a:r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will </a:t>
                </a:r>
                <a:r>
                  <a:rPr lang="en-US" b="1" dirty="0"/>
                  <a:t>repeat</a:t>
                </a:r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concatenate</a:t>
                </a:r>
                <a:r>
                  <a:rPr lang="en-US" dirty="0"/>
                  <a:t> a string </a:t>
                </a:r>
                <a:r>
                  <a:rPr lang="en-US" b="1" dirty="0"/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times</a:t>
                </a:r>
                <a:r>
                  <a:rPr lang="en-US" dirty="0"/>
                  <a:t>, assuming </a:t>
                </a:r>
                <a:r>
                  <a:rPr lang="en-US" b="1" dirty="0"/>
                  <a:t>n</a:t>
                </a:r>
                <a:r>
                  <a:rPr lang="en-US" dirty="0"/>
                  <a:t> is an </a:t>
                </a:r>
                <a:r>
                  <a:rPr lang="en-US" b="1" dirty="0"/>
                  <a:t>integer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</a:t>
                </a:r>
                <a:r>
                  <a:rPr lang="en-US" b="1" dirty="0"/>
                  <a:t>value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A74323-C237-4F15-BCE8-CB38734AD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36307" r="29936" b="30872"/>
          <a:stretch/>
        </p:blipFill>
        <p:spPr>
          <a:xfrm>
            <a:off x="6096000" y="1926205"/>
            <a:ext cx="5931877" cy="4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4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BEB7C-D252-4CC5-9D04-4C1549F6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A289-8C5D-487C-8EC3-99ED72416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 with lists, you can</a:t>
            </a:r>
          </a:p>
          <a:p>
            <a:r>
              <a:rPr lang="en-US" b="1" dirty="0"/>
              <a:t>index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character</a:t>
            </a:r>
            <a:r>
              <a:rPr lang="en-US" dirty="0"/>
              <a:t> at the index position.</a:t>
            </a:r>
          </a:p>
          <a:p>
            <a:r>
              <a:rPr lang="en-US" b="1" dirty="0"/>
              <a:t>slice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substring</a:t>
            </a:r>
            <a:r>
              <a:rPr lang="en-US" dirty="0"/>
              <a:t> with specified indexes.</a:t>
            </a:r>
          </a:p>
          <a:p>
            <a:pPr marL="0" indent="0">
              <a:buNone/>
            </a:pPr>
            <a:r>
              <a:rPr lang="en-US" dirty="0"/>
              <a:t>As before, it helps to visualize the string as a list of characters.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B9BF1-E6A8-4422-B2F9-945C688C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8461" r="77692" b="14667"/>
          <a:stretch/>
        </p:blipFill>
        <p:spPr>
          <a:xfrm>
            <a:off x="6510214" y="1825625"/>
            <a:ext cx="5142257" cy="36216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DDB35B-9EC7-8965-61C0-40900A440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5743418"/>
            <a:ext cx="5658640" cy="111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E8FA-C110-4373-8CFC-CB2F97D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Immutable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3E355-3256-4B14-AD97-1DE39F0E7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</a:t>
            </a:r>
            <a:r>
              <a:rPr lang="en-US" b="1" dirty="0">
                <a:solidFill>
                  <a:srgbClr val="00B050"/>
                </a:solidFill>
              </a:rPr>
              <a:t> immutability</a:t>
            </a:r>
            <a:r>
              <a:rPr lang="en-US" b="1" dirty="0"/>
              <a:t> property of string):</a:t>
            </a:r>
          </a:p>
          <a:p>
            <a:pPr marL="0" indent="0">
              <a:buNone/>
            </a:pPr>
            <a:r>
              <a:rPr lang="en-US" dirty="0"/>
              <a:t>A major difference between lists and strings, however, is that strings are an </a:t>
            </a:r>
            <a:r>
              <a:rPr lang="en-US" b="1" dirty="0">
                <a:solidFill>
                  <a:srgbClr val="00B050"/>
                </a:solidFill>
              </a:rPr>
              <a:t>immutable</a:t>
            </a:r>
            <a:r>
              <a:rPr lang="en-US" dirty="0"/>
              <a:t> type.</a:t>
            </a:r>
          </a:p>
          <a:p>
            <a:r>
              <a:rPr lang="en-US" b="1" dirty="0">
                <a:solidFill>
                  <a:srgbClr val="00B050"/>
                </a:solidFill>
              </a:rPr>
              <a:t>Immutable</a:t>
            </a:r>
            <a:r>
              <a:rPr lang="en-US" dirty="0"/>
              <a:t> means that you can not modify some or parts of its elements/characters, by using the bracket notation, as you would with lists.</a:t>
            </a:r>
          </a:p>
          <a:p>
            <a:r>
              <a:rPr lang="en-US" dirty="0"/>
              <a:t>Operation </a:t>
            </a:r>
            <a:r>
              <a:rPr lang="en-US" b="1" dirty="0"/>
              <a:t>s[</a:t>
            </a:r>
            <a:r>
              <a:rPr lang="en-US" b="1" dirty="0" err="1"/>
              <a:t>i</a:t>
            </a:r>
            <a:r>
              <a:rPr lang="en-US" b="1" dirty="0"/>
              <a:t>] = “c” </a:t>
            </a:r>
            <a:r>
              <a:rPr lang="en-US" dirty="0"/>
              <a:t>is not valid!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3DE0-428E-4517-BA9B-3F294901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924" r="74093" b="18358"/>
          <a:stretch/>
        </p:blipFill>
        <p:spPr>
          <a:xfrm>
            <a:off x="6533663" y="38820"/>
            <a:ext cx="5572369" cy="68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74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0.5919"/>
  <p:tag name="SLIDO_PRESENTATION_ID" val="74c43ff7-9875-431a-ba68-137ed9ac8afb"/>
  <p:tag name="SLIDO_EVENT_UUID" val="0ede15f9-32fc-4c7e-81a6-121dd8959ba5"/>
  <p:tag name="SLIDO_EVENT_SECTION_UUID" val="450a9be4-ce16-435a-8ff7-b001754aca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xMDZ9"/>
  <p:tag name="SLIDO_TYPE" val="SlidoPoll"/>
  <p:tag name="SLIDO_POLL_UUID" val="6fcef422-61a0-4c16-a2f3-22b7a80ce135"/>
  <p:tag name="SLIDO_POLL_QUESTION_UUID" val="8c118f5d-069c-4e93-b4e9-f5c9baa44abf"/>
  <p:tag name="SLIDO_TIMELINE" val="W3sic2NyZWVuIjoiUXVpekdldFJlYWR5Iiwic2hvd1Jlc3VsdHMiOmZhbHNlLCJzaG93Q29ycmVjdEFuc3dlcnMiOmZhbHNlLCJ2b3RpbmdMb2NrZWQiOmZhbHNlfSx7InBvbGxRdWVzdGlvblV1aWQiOiI4YzExOGY1ZC0wNjljLTRlOTMtYjRlOS1mNWM5YmFhNDRhYmYiLCJzaG93UmVzdWx0cyI6ZmFsc2UsInNob3dDb3JyZWN0QW5zd2VycyI6ZmFsc2UsInZvdGluZ0xvY2tlZCI6ZmFsc2V9LHsicG9sbFF1ZXN0aW9uVXVpZCI6IjhjMTE4ZjVkLTA2OWMtNGU5My1iNGU5LWY1YzliYWE0NGFiZiIsInNob3dSZXN1bHRzIjp0cnVlLCJzaG93Q29ycmVjdEFuc3dlcnMiOmZhbHNlLCJ2b3RpbmdMb2NrZWQiOnRydWV9LHsicG9sbFF1ZXN0aW9uVXVpZCI6IjhjMTE4ZjVkLTA2OWMtNGU5My1iNGU5LWY1YzliYWE0NGFiZiIsInNob3dSZXN1bHRzIjp0cnVlLCJzaG93Q29ycmVjdEFuc3dlcnMiOnRydWUsInZvdGluZ0xvY2tlZCI6dHJ1ZX1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I4OTF9"/>
  <p:tag name="SLIDO_TYPE" val="SlidoPoll"/>
  <p:tag name="SLIDO_POLL_UUID" val="6fcef422-61a0-4c16-a2f3-22b7a80ce135"/>
  <p:tag name="SLIDO_POLL_QUESTION_UUID" val="0b852b2a-1e14-40d3-a872-eabb9702e4b6"/>
  <p:tag name="SLIDO_TIMELINE" val="W3sic2NyZWVuIjoiUXVpekpvaW5pbmciLCJzaG93UmVzdWx0cyI6ZmFsc2UsInNob3dDb3JyZWN0QW5zd2VycyI6ZmFsc2UsInZvdGluZ0xvY2tlZCI6ZmFsc2V9LHsicG9sbFF1ZXN0aW9uVXVpZCI6IjBiODUyYjJhLTFlMTQtNDBkMy1hODcyLWVhYmI5NzAyZTRiNiIsInNob3dSZXN1bHRzIjpmYWxzZSwic2hvd0NvcnJlY3RBbnN3ZXJzIjpmYWxzZSwidm90aW5nTG9ja2VkIjpmYWxzZX0seyJwb2xsUXVlc3Rpb25VdWlkIjoiMGI4NTJiMmEtMWUxNC00MGQzLWE4NzItZWFiYjk3MDJlNGI2Iiwic2hvd1Jlc3VsdHMiOnRydWUsInNob3dDb3JyZWN0QW5zd2VycyI6ZmFsc2UsInZvdGluZ0xvY2tlZCI6dHJ1ZX0seyJwb2xsUXVlc3Rpb25VdWlkIjoiMGI4NTJiMmEtMWUxNC00MGQzLWE4NzItZWFiYjk3MDJlNGI2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xNDd9"/>
  <p:tag name="SLIDO_TYPE" val="SlidoPoll"/>
  <p:tag name="SLIDO_POLL_UUID" val="6fcef422-61a0-4c16-a2f3-22b7a80ce135"/>
  <p:tag name="SLIDO_POLL_QUESTION_UUID" val="1393e9b9-a269-4522-8d9f-8a2c09e73f3d"/>
  <p:tag name="SLIDO_TIMELINE" val="W3sicG9sbFF1ZXN0aW9uVXVpZCI6IjEzOTNlOWI5LWEyNjktNDUyMi04ZDlmLThhMmMwOWU3M2YzZCIsInNob3dSZXN1bHRzIjpmYWxzZSwic2hvd0NvcnJlY3RBbnN3ZXJzIjpmYWxzZSwidm90aW5nTG9ja2VkIjpmYWxzZX0seyJwb2xsUXVlc3Rpb25VdWlkIjoiMTM5M2U5YjktYTI2OS00NTIyLThkOWYtOGEyYzA5ZTczZjNkIiwic2hvd1Jlc3VsdHMiOnRydWUsInNob3dDb3JyZWN0QW5zd2VycyI6ZmFsc2UsInZvdGluZ0xvY2tlZCI6dHJ1ZX0seyJwb2xsUXVlc3Rpb25VdWlkIjoiMTM5M2U5YjktYTI2OS00NTIyLThkOWYtOGEyYzA5ZTczZjNk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yMzJ9"/>
  <p:tag name="SLIDO_TYPE" val="SlidoPoll"/>
  <p:tag name="SLIDO_POLL_UUID" val="6fcef422-61a0-4c16-a2f3-22b7a80ce135"/>
  <p:tag name="SLIDO_POLL_QUESTION_UUID" val="60e69571-eaf4-4140-865d-cbce665df5d1"/>
  <p:tag name="SLIDO_TIMELINE" val="W3sicG9sbFF1ZXN0aW9uVXVpZCI6IjYwZTY5NTcxLWVhZjQtNDE0MC04NjVkLWNiY2U2NjVkZjVkMSIsInNob3dSZXN1bHRzIjpmYWxzZSwic2hvd0NvcnJlY3RBbnN3ZXJzIjpmYWxzZSwidm90aW5nTG9ja2VkIjpmYWxzZX0seyJwb2xsUXVlc3Rpb25VdWlkIjoiNjBlNjk1NzEtZWFmNC00MTQwLTg2NWQtY2JjZTY2NWRmNWQxIiwic2hvd1Jlc3VsdHMiOnRydWUsInNob3dDb3JyZWN0QW5zd2VycyI6ZmFsc2UsInZvdGluZ0xvY2tlZCI6dHJ1ZX0seyJwb2xsUXVlc3Rpb25VdWlkIjoiNjBlNjk1NzEtZWFmNC00MTQwLTg2NWQtY2JjZTY2NWRmNWQxIiwic2hvd1Jlc3VsdHMiOnRydWUsInNob3dDb3JyZWN0QW5zd2VycyI6dHJ1ZSwidm90aW5nTG9ja2VkIjp0cnVlfSx7InNjcmVlbiI6IlF1aXpMZWFkZXJib2FyZCIsInBvbGxRdWVzdGlvblV1aWQiOiI2MGU2OTU3MS1lYWY0LTQxNDAtODY1ZC1jYmNlNjY1ZGY1ZDEiLCJzaG93UmVzdWx0cyI6dHJ1ZSwic2hvd0NvcnJlY3RBbnN3ZXJzIjp0cnVlLCJ2b3RpbmdMb2NrZWQiOnRydWV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wMTd9"/>
  <p:tag name="SLIDO_TYPE" val="SlidoPoll"/>
  <p:tag name="SLIDO_POLL_UUID" val="6fcef422-61a0-4c16-a2f3-22b7a80ce135"/>
  <p:tag name="SLIDO_POLL_QUESTION_UUID" val="b4772a2c-b3e4-4fc2-a2e2-bbfe8899646d"/>
  <p:tag name="SLIDO_TIMELINE" val="W3sicG9sbFF1ZXN0aW9uVXVpZCI6ImI0NzcyYTJjLWIzZTQtNGZjMi1hMmUyLWJiZmU4ODk5NjQ2ZCIsInNob3dSZXN1bHRzIjpmYWxzZSwic2hvd0NvcnJlY3RBbnN3ZXJzIjpmYWxzZSwidm90aW5nTG9ja2VkIjpmYWxzZX0seyJwb2xsUXVlc3Rpb25VdWlkIjoiYjQ3NzJhMmMtYjNlNC00ZmMyLWEyZTItYmJmZTg4OTk2NDZkIiwic2hvd1Jlc3VsdHMiOnRydWUsInNob3dDb3JyZWN0QW5zd2VycyI6ZmFsc2UsInZvdGluZ0xvY2tlZCI6dHJ1ZX0seyJwb2xsUXVlc3Rpb25VdWlkIjoiYjQ3NzJhMmMtYjNlNC00ZmMyLWEyZTItYmJmZTg4OTk2NDZkIiwic2hvd1Jlc3VsdHMiOnRydWUsInNob3dDb3JyZWN0QW5zd2VycyI6dHJ1ZSwidm90aW5nTG9ja2VkIjp0cnVlfV0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5248</TotalTime>
  <Words>2781</Words>
  <Application>Microsoft Office PowerPoint</Application>
  <PresentationFormat>Widescreen</PresentationFormat>
  <Paragraphs>200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Wingdings</vt:lpstr>
      <vt:lpstr>Office Theme</vt:lpstr>
      <vt:lpstr>A gamified introduction to Python Programming  Lecture 12 Everything about strings</vt:lpstr>
      <vt:lpstr>Outline (Chapter 12)</vt:lpstr>
      <vt:lpstr>From lists to strings</vt:lpstr>
      <vt:lpstr>Length of a string</vt:lpstr>
      <vt:lpstr>Using triple quotes and string formatting (\)</vt:lpstr>
      <vt:lpstr>Using triple quotes and string formatting (\)</vt:lpstr>
      <vt:lpstr>The + and ∗ operators on strings</vt:lpstr>
      <vt:lpstr>Indexing and slicing a string</vt:lpstr>
      <vt:lpstr>Immutable types</vt:lpstr>
      <vt:lpstr>Replacing parts of a string</vt:lpstr>
      <vt:lpstr>Traversing a string</vt:lpstr>
      <vt:lpstr>Traversing a string</vt:lpstr>
      <vt:lpstr>Traversing a string</vt:lpstr>
      <vt:lpstr>The in keyword</vt:lpstr>
      <vt:lpstr>Activity 1 – Is it a palindrome</vt:lpstr>
      <vt:lpstr>Activity 2 – 1337 speak translators</vt:lpstr>
      <vt:lpstr>Activity 2 – 1337 speak translators</vt:lpstr>
      <vt:lpstr>Activity 3 – Hangman</vt:lpstr>
      <vt:lpstr>Activity 3 – Hangman</vt:lpstr>
      <vt:lpstr>Boolean operations on strings</vt:lpstr>
      <vt:lpstr>Strings formatting with format()</vt:lpstr>
      <vt:lpstr>A quick word on F-strings</vt:lpstr>
      <vt:lpstr>Lists  Strings conversions</vt:lpstr>
      <vt:lpstr>Lists  Strings conversions</vt:lpstr>
      <vt:lpstr>Splitting a string into a list of strings</vt:lpstr>
      <vt:lpstr>Characters types check in strings</vt:lpstr>
      <vt:lpstr>Activity 4 - Create password from sentence</vt:lpstr>
      <vt:lpstr>Activity 5 – Password checker</vt:lpstr>
      <vt:lpstr>As usual, RTFM!</vt:lpstr>
      <vt:lpstr>The find() method</vt:lpstr>
      <vt:lpstr>Sorting strings and lists of strings</vt:lpstr>
      <vt:lpstr>Additional: functions, strip-cleaning a string</vt:lpstr>
      <vt:lpstr>As usual, RTFM!</vt:lpstr>
      <vt:lpstr>Conclusion (Chapter 12)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789</cp:revision>
  <dcterms:created xsi:type="dcterms:W3CDTF">2020-05-19T08:08:47Z</dcterms:created>
  <dcterms:modified xsi:type="dcterms:W3CDTF">2025-04-02T05:36:55Z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2023-07-25T02:51:24Z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f72aecae-0043-4591-866e-41b7d259e453</vt:lpwstr>
  </property>
  <property fmtid="{D5CDD505-2E9C-101B-9397-08002B2CF9AE}" pid="8" name="MSIP_Label_be298231-ee28-4c9e-9ffa-238d0040efda_ContentBits">
    <vt:lpwstr>0</vt:lpwstr>
  </property>
</Properties>
</file>